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aret Book" panose="020B0604020202020204" charset="0"/>
      <p:regular r:id="rId20"/>
    </p:embeddedFont>
    <p:embeddedFont>
      <p:font typeface="Neue Machina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547000" y="-644445"/>
            <a:ext cx="12017489" cy="115758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4537" b="1379"/>
          <a:stretch>
            <a:fillRect/>
          </a:stretch>
        </p:blipFill>
        <p:spPr>
          <a:xfrm>
            <a:off x="12122038" y="1028700"/>
            <a:ext cx="5094540" cy="16864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113293" y="4650813"/>
            <a:ext cx="12017489" cy="4607487"/>
            <a:chOff x="0" y="0"/>
            <a:chExt cx="16023319" cy="614331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6023319" cy="3692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04"/>
                </a:lnSpc>
              </a:pPr>
              <a:r>
                <a:rPr lang="en-US" sz="9087" dirty="0">
                  <a:solidFill>
                    <a:srgbClr val="B3E4C5"/>
                  </a:solidFill>
                  <a:latin typeface="Neue Machina"/>
                </a:rPr>
                <a:t>Dining Philosopher Problem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94903"/>
              <a:ext cx="10890794" cy="2248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Presented by: Raghav Sharma          (2021A1R045)</a:t>
              </a:r>
            </a:p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                            Vaibhav Sabherwal   (2021A1R048)</a:t>
              </a:r>
            </a:p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                            Sayeum Mahajan       (2021A1R034)</a:t>
              </a:r>
            </a:p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                            Rassia Bharti               (2022A1L010)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3051443"/>
            <a:ext cx="15822236" cy="523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In computer programming, a mutex (mutual exclusion object) is a program object that is created so that multiple program thread can take turns sharing the same resource, such as access to a file. </a:t>
            </a:r>
          </a:p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Only one process at a time is allowed in the critical section for a resource.</a:t>
            </a:r>
          </a:p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No deadlock or starvation.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What is mutex?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6916" y="3507307"/>
            <a:ext cx="17908522" cy="320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B4236"/>
                </a:solidFill>
                <a:latin typeface="Garet Book"/>
              </a:rPr>
              <a:t>A solution of the Dining Philosophers Problem is to use a semaphore to represent a chopstick, A Chopstick can be picked up by executing a wait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B4236"/>
                </a:solidFill>
                <a:latin typeface="Garet Book"/>
              </a:rPr>
              <a:t>operation on the semaphore and released by executing a Signal</a:t>
            </a:r>
          </a:p>
          <a:p>
            <a:pPr>
              <a:lnSpc>
                <a:spcPts val="5180"/>
              </a:lnSpc>
            </a:pPr>
            <a:r>
              <a:rPr lang="en-US" sz="3700">
                <a:solidFill>
                  <a:srgbClr val="0B4236"/>
                </a:solidFill>
                <a:latin typeface="Garet Book"/>
              </a:rPr>
              <a:t>semaphore.</a:t>
            </a:r>
          </a:p>
          <a:p>
            <a:pPr algn="l">
              <a:lnSpc>
                <a:spcPts val="5180"/>
              </a:lnSpc>
            </a:pPr>
            <a:endParaRPr lang="en-US" sz="3700">
              <a:solidFill>
                <a:srgbClr val="0B4236"/>
              </a:solidFill>
              <a:latin typeface="Garet Boo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6916" y="283824"/>
            <a:ext cx="17908522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Solution of Dining Philosophers Problem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3744"/>
          <a:stretch>
            <a:fillRect/>
          </a:stretch>
        </p:blipFill>
        <p:spPr>
          <a:xfrm>
            <a:off x="4158105" y="1461140"/>
            <a:ext cx="8918202" cy="83364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9680" y="165740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691058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B3E4C5"/>
                </a:solidFill>
                <a:latin typeface="Neue Machina"/>
              </a:rPr>
              <a:t>References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83953">
            <a:off x="6669020" y="3776766"/>
            <a:ext cx="14996323" cy="782535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53513" y="2400935"/>
            <a:ext cx="10418605" cy="6857365"/>
            <a:chOff x="0" y="0"/>
            <a:chExt cx="13891473" cy="9143153"/>
          </a:xfrm>
        </p:grpSpPr>
        <p:sp>
          <p:nvSpPr>
            <p:cNvPr id="5" name="TextBox 5"/>
            <p:cNvSpPr txBox="1"/>
            <p:nvPr/>
          </p:nvSpPr>
          <p:spPr>
            <a:xfrm>
              <a:off x="0" y="-85725"/>
              <a:ext cx="13891473" cy="4973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Code – https://github.com/topics/dining-philosophers-problem</a:t>
              </a:r>
            </a:p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https://www.geeksforgeeks.org/dining-philosopher-problem-using-semaphores/</a:t>
              </a:r>
            </a:p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https://www.tutorialspoint.com/dining-philosophers-problem-dpp</a:t>
              </a:r>
            </a:p>
            <a:p>
              <a:pPr>
                <a:lnSpc>
                  <a:spcPts val="4244"/>
                </a:lnSpc>
              </a:pPr>
              <a:endParaRPr lang="en-US" sz="2829">
                <a:solidFill>
                  <a:srgbClr val="B3E4C5"/>
                </a:solidFill>
                <a:latin typeface="Garet Book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14669"/>
              <a:ext cx="13891473" cy="137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Algorithm – geekforgeeks , Java point, Edukera and Wikipedia.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763569"/>
              <a:ext cx="13891473" cy="137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Diagram -https://media.geeksforgeeks.org/wp-content/uploads/dining_philosopher_problem.png</a:t>
              </a:r>
            </a:p>
          </p:txBody>
        </p:sp>
      </p:grpSp>
    </p:spTree>
  </p:cSld>
  <p:clrMapOvr>
    <a:masterClrMapping/>
  </p:clrMapOvr>
  <p:transition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787945" y="-644445"/>
            <a:ext cx="11575889" cy="115758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71951" y="4187712"/>
            <a:ext cx="10896411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B3E4C5"/>
                </a:solidFill>
                <a:latin typeface="Neue Machina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369803" y="3315789"/>
            <a:ext cx="8448122" cy="48384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664327" y="5031842"/>
            <a:ext cx="223315" cy="22331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35969" y="845183"/>
            <a:ext cx="81153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B3E4C5"/>
                </a:solidFill>
                <a:latin typeface="Neue Machina"/>
              </a:rPr>
              <a:t>Conent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549400" y="1540508"/>
            <a:ext cx="5354610" cy="9569235"/>
            <a:chOff x="0" y="0"/>
            <a:chExt cx="7139480" cy="12758980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7139480" cy="1035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Problem Statement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Diagram 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Objective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Semaphore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Deadlock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Flowchart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Algorithm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Proposed Solutions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Implementation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References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633993"/>
              <a:ext cx="7139480" cy="491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0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267396"/>
              <a:ext cx="7139480" cy="491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04483" y="4604678"/>
            <a:ext cx="223315" cy="2233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73394" y="6507711"/>
            <a:ext cx="223315" cy="2233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565981" y="3946063"/>
            <a:ext cx="223315" cy="2233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3849260"/>
            <a:ext cx="17155942" cy="523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935" lvl="1" indent="-399467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B4236"/>
                </a:solidFill>
                <a:latin typeface="Garet Book"/>
              </a:rPr>
              <a:t>The problem is how to design a regime such that no philosopher will starve.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Five philosopher are in a thinking – eating cycle.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When a philosopher gets hungry, he sits down, picks up two nearest chopsticks and eats.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A philosopher can eat only if he has both chopsticks.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After eating, he puts down both chopsticks and thinks.</a:t>
            </a:r>
          </a:p>
          <a:p>
            <a:pPr marL="800274" lvl="1" indent="-400137" algn="l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This cycle continues.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5562877" cy="312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5"/>
              </a:lnSpc>
            </a:pPr>
            <a:r>
              <a:rPr lang="en-US" sz="5121">
                <a:solidFill>
                  <a:srgbClr val="0B4236"/>
                </a:solidFill>
                <a:latin typeface="Neue Machina"/>
              </a:rPr>
              <a:t>Dining Philosophers Problem</a:t>
            </a:r>
          </a:p>
          <a:p>
            <a:pPr>
              <a:lnSpc>
                <a:spcPts val="6145"/>
              </a:lnSpc>
            </a:pPr>
            <a:endParaRPr lang="en-US" sz="5121">
              <a:solidFill>
                <a:srgbClr val="0B4236"/>
              </a:solidFill>
              <a:latin typeface="Neue Machin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84480" y="6401226"/>
            <a:ext cx="18856960" cy="106070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18" t="294" b="483"/>
          <a:stretch>
            <a:fillRect/>
          </a:stretch>
        </p:blipFill>
        <p:spPr>
          <a:xfrm>
            <a:off x="6082679" y="1754402"/>
            <a:ext cx="9389647" cy="79724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6722" y="261294"/>
            <a:ext cx="9039128" cy="226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07"/>
              </a:lnSpc>
            </a:pPr>
            <a:r>
              <a:rPr lang="en-US" sz="7422">
                <a:solidFill>
                  <a:srgbClr val="0B4236"/>
                </a:solidFill>
                <a:latin typeface="Neue Machina"/>
              </a:rPr>
              <a:t>Diagramatic Representation</a:t>
            </a: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3602792"/>
            <a:ext cx="15866702" cy="525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313" lvl="1" indent="-402656">
              <a:lnSpc>
                <a:spcPts val="5222"/>
              </a:lnSpc>
              <a:buFont typeface="Arial"/>
              <a:buChar char="•"/>
            </a:pPr>
            <a:r>
              <a:rPr lang="en-US" sz="3730">
                <a:solidFill>
                  <a:srgbClr val="0B4236"/>
                </a:solidFill>
                <a:latin typeface="Garet Book"/>
              </a:rPr>
              <a:t>In computer science, the dining philosophers problem is an example problem often used in concurrent algorithm design to illustrate synchronization issues and techniques for resolving them.</a:t>
            </a:r>
          </a:p>
          <a:p>
            <a:pPr marL="805313" lvl="1" indent="-402656">
              <a:lnSpc>
                <a:spcPts val="5222"/>
              </a:lnSpc>
              <a:buFont typeface="Arial"/>
              <a:buChar char="•"/>
            </a:pPr>
            <a:r>
              <a:rPr lang="en-US" sz="3730">
                <a:solidFill>
                  <a:srgbClr val="0B4236"/>
                </a:solidFill>
                <a:latin typeface="Garet Book"/>
              </a:rPr>
              <a:t>Philosophy as a process functions as an activity which responds to society's demand for wisdom, which is bringing together all that we know in order to obtain what we value.</a:t>
            </a:r>
          </a:p>
          <a:p>
            <a:pPr algn="l">
              <a:lnSpc>
                <a:spcPts val="5222"/>
              </a:lnSpc>
            </a:pPr>
            <a:endParaRPr lang="en-US" sz="3730">
              <a:solidFill>
                <a:srgbClr val="0B4236"/>
              </a:solidFill>
              <a:latin typeface="Garet Boo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OBJECTIVE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4143206"/>
            <a:ext cx="14787935" cy="464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8375" lvl="1" indent="-409188">
              <a:lnSpc>
                <a:spcPts val="5306"/>
              </a:lnSpc>
              <a:buFont typeface="Arial"/>
              <a:buChar char="•"/>
            </a:pPr>
            <a:r>
              <a:rPr lang="en-US" sz="3790">
                <a:solidFill>
                  <a:srgbClr val="0B4236"/>
                </a:solidFill>
                <a:latin typeface="Garet Book"/>
              </a:rPr>
              <a:t>SEMAPHORE IS A SIMPLY A VARIABLE. THIS VARIABLE IS USED TO SOLVE CRITICAL SECTION PROBLEM AND TO ACHIEVE PROCESS SYNCHRONZATION IN THE MULTI PROCESSING ENVIRONMENT.</a:t>
            </a:r>
          </a:p>
          <a:p>
            <a:pPr marL="818375" lvl="1" indent="-409188" algn="l">
              <a:lnSpc>
                <a:spcPts val="5306"/>
              </a:lnSpc>
              <a:buFont typeface="Arial"/>
              <a:buChar char="•"/>
            </a:pPr>
            <a:r>
              <a:rPr lang="en-US" sz="3790">
                <a:solidFill>
                  <a:srgbClr val="0B4236"/>
                </a:solidFill>
                <a:latin typeface="Garet Book"/>
              </a:rPr>
              <a:t>IT CONSISTS OF A COUNTER, A WAITING LIST OF PROCESSES AND TWO METHODS (E.G, FUNCTIONS): SIGNAL AND WAIT.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9182983" cy="275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13"/>
              </a:lnSpc>
            </a:pPr>
            <a:r>
              <a:rPr lang="en-US" sz="9011">
                <a:solidFill>
                  <a:srgbClr val="0B4236"/>
                </a:solidFill>
                <a:latin typeface="Neue Machina"/>
              </a:rPr>
              <a:t>WHAT IS SEMAPHORE?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23216"/>
            <a:ext cx="16230600" cy="2929070"/>
            <a:chOff x="0" y="0"/>
            <a:chExt cx="21640800" cy="390542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1640800" cy="67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00994"/>
              <a:ext cx="21640800" cy="3004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02797" lvl="1" indent="-351398" algn="l">
                <a:lnSpc>
                  <a:spcPts val="4557"/>
                </a:lnSpc>
                <a:buFont typeface="Arial"/>
                <a:buChar char="•"/>
              </a:pPr>
              <a:r>
                <a:rPr lang="en-US" sz="3255">
                  <a:solidFill>
                    <a:srgbClr val="0B4236"/>
                  </a:solidFill>
                  <a:latin typeface="Garet Book"/>
                </a:rPr>
                <a:t>A DEADLOCK IS A SITUATION IN WHICH MORE THAN ONE PROCESS IS BLOCKED BECAUSE IT IS HOLDING A RESOURCE AND ALSO REQUIRES SOME RESOURCE THAT IS ACQUIRED BY SOME OTHER PROCESS. THEREFORE, NONE OF THE PROCESSES GETS EXECUTED..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9680" y="1019175"/>
            <a:ext cx="9931731" cy="9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2"/>
              </a:lnSpc>
            </a:pPr>
            <a:r>
              <a:rPr lang="en-US" sz="6052">
                <a:solidFill>
                  <a:srgbClr val="0B4236"/>
                </a:solidFill>
                <a:latin typeface="Neue Machina"/>
              </a:rPr>
              <a:t>WHAT IS DEAD-LOCK 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5477436"/>
            <a:ext cx="12521927" cy="3311497"/>
            <a:chOff x="0" y="0"/>
            <a:chExt cx="16695902" cy="4415329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16695902" cy="774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44"/>
                </a:lnSpc>
                <a:spcBef>
                  <a:spcPct val="0"/>
                </a:spcBef>
              </a:pPr>
              <a:r>
                <a:rPr lang="en-US" sz="3787">
                  <a:solidFill>
                    <a:srgbClr val="0B4236"/>
                  </a:solidFill>
                  <a:ea typeface="Neue Machina"/>
                </a:rPr>
                <a:t>➢NECESSARY CONDITIONS FOR DEADLOCK 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30932"/>
              <a:ext cx="16695902" cy="3384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MUTUAL EXCLUSION </a:t>
              </a:r>
            </a:p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HOLD AND WAIT</a:t>
              </a:r>
            </a:p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NO PREEMPTION</a:t>
              </a:r>
            </a:p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CIRCULAR WAIT</a:t>
              </a:r>
            </a:p>
            <a:p>
              <a:pPr algn="l">
                <a:lnSpc>
                  <a:spcPts val="4090"/>
                </a:lnSpc>
              </a:pPr>
              <a:endParaRPr lang="en-US" sz="2921">
                <a:solidFill>
                  <a:srgbClr val="0B4236"/>
                </a:solidFill>
                <a:latin typeface="Garet Book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558"/>
          <a:stretch>
            <a:fillRect/>
          </a:stretch>
        </p:blipFill>
        <p:spPr>
          <a:xfrm>
            <a:off x="7118942" y="256962"/>
            <a:ext cx="4885305" cy="982552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3123" y="781050"/>
            <a:ext cx="629157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1"/>
              </a:lnSpc>
            </a:pPr>
            <a:r>
              <a:rPr lang="en-US" sz="8026">
                <a:solidFill>
                  <a:srgbClr val="0B4236"/>
                </a:solidFill>
                <a:latin typeface="Neue Machina"/>
              </a:rPr>
              <a:t>Flowchart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1462405"/>
            <a:ext cx="15292441" cy="802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philosopher int P[5]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While ( TRUE)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/*Thinking*/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[j]) ; /*Pick up left fork*/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[i+l] mod 5 ) ; /*Pick up right fork 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eat ( )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V ( fork [i]);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Philosopher 4 ( ) {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While ( TRUE) {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../*Thinking*/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[O] ) ; /*Pick up right fork*/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[4] ) ; /*Pick up left fork*/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eat( )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V ( fork [4] )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v (fork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Semaphore fork [5] = {1, 1, 1, 1, 1};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 1, 1)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 I, 3)</a:t>
            </a:r>
          </a:p>
          <a:p>
            <a:pPr marL="475231" lvl="1" indent="-237615" algn="l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205105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Algorithm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625</Words>
  <Application>Microsoft Office PowerPoint</Application>
  <PresentationFormat>Custom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Neue Machina</vt:lpstr>
      <vt:lpstr>Garet Book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Dining Philosopher Problem</dc:title>
  <dc:creator>Vaibhav Sabharwal</dc:creator>
  <cp:lastModifiedBy>Vaibhav Sabharwal</cp:lastModifiedBy>
  <cp:revision>5</cp:revision>
  <dcterms:created xsi:type="dcterms:W3CDTF">2006-08-16T00:00:00Z</dcterms:created>
  <dcterms:modified xsi:type="dcterms:W3CDTF">2022-12-21T14:54:21Z</dcterms:modified>
  <dc:identifier>DAFVOSBbA18</dc:identifier>
</cp:coreProperties>
</file>